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6" r:id="rId4"/>
    <p:sldId id="263" r:id="rId5"/>
    <p:sldId id="264" r:id="rId6"/>
    <p:sldId id="275" r:id="rId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90" autoAdjust="0"/>
    <p:restoredTop sz="94660"/>
  </p:normalViewPr>
  <p:slideViewPr>
    <p:cSldViewPr snapToGrid="0">
      <p:cViewPr varScale="1">
        <p:scale>
          <a:sx n="114" d="100"/>
          <a:sy n="114" d="100"/>
        </p:scale>
        <p:origin x="90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10/22/2020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10/22/2020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a:solidFill>
                  <a:schemeClr val="accent6">
                    <a:lumMod val="75000"/>
                  </a:schemeClr>
                </a:solidFill>
              </a:rPr>
              <a:t>Woodland Public Schools</a:t>
            </a:r>
          </a:p>
        </p:txBody>
      </p:sp>
      <p:sp>
        <p:nvSpPr>
          <p:cNvPr id="3" name="Subtitle 2"/>
          <p:cNvSpPr>
            <a:spLocks noGrp="1"/>
          </p:cNvSpPr>
          <p:nvPr>
            <p:ph type="subTitle" idx="1"/>
          </p:nvPr>
        </p:nvSpPr>
        <p:spPr>
          <a:xfrm>
            <a:off x="1388260" y="3222171"/>
            <a:ext cx="9144000" cy="1538515"/>
          </a:xfrm>
        </p:spPr>
        <p:txBody>
          <a:bodyPr>
            <a:normAutofit/>
          </a:bodyPr>
          <a:lstStyle/>
          <a:p>
            <a:r>
              <a:rPr lang="en-US" sz="3600" dirty="0">
                <a:solidFill>
                  <a:schemeClr val="accent6">
                    <a:lumMod val="75000"/>
                  </a:schemeClr>
                </a:solidFill>
              </a:rPr>
              <a:t>Facilities and Safety Report</a:t>
            </a:r>
          </a:p>
          <a:p>
            <a:r>
              <a:rPr lang="en-US" sz="3600" dirty="0">
                <a:solidFill>
                  <a:schemeClr val="accent6">
                    <a:lumMod val="75000"/>
                  </a:schemeClr>
                </a:solidFill>
              </a:rPr>
              <a:t>August -September 2020</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440" y="145239"/>
            <a:ext cx="3404732" cy="558743"/>
          </a:xfrm>
          <a:prstGeom prst="rect">
            <a:avLst/>
          </a:prstGeom>
        </p:spPr>
        <p:txBody>
          <a:bodyPr wrap="square">
            <a:spAutoFit/>
          </a:bodyPr>
          <a:lstStyle/>
          <a:p>
            <a:pPr>
              <a:lnSpc>
                <a:spcPct val="115000"/>
              </a:lnSpc>
            </a:pPr>
            <a:r>
              <a:rPr lang="en-US" sz="2800" i="1" dirty="0">
                <a:effectLst/>
                <a:latin typeface="Calibri" panose="020F0502020204030204" pitchFamily="34" charset="0"/>
                <a:ea typeface="Calibri" panose="020F0502020204030204" pitchFamily="34" charset="0"/>
                <a:cs typeface="Times New Roman" panose="02020603050405020304" pitchFamily="18" charset="0"/>
              </a:rPr>
              <a:t>FACILITIES REPORT</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19176" y="901010"/>
            <a:ext cx="10770832" cy="8556188"/>
          </a:xfrm>
          <a:prstGeom prst="rect">
            <a:avLst/>
          </a:prstGeom>
        </p:spPr>
        <p:txBody>
          <a:bodyPr wrap="square">
            <a:spAutoFit/>
          </a:bodyPr>
          <a:lstStyle/>
          <a:p>
            <a:r>
              <a:rPr lang="en-US" sz="2000" b="1" i="1" u="sng" dirty="0"/>
              <a:t>COVID-19 </a:t>
            </a:r>
          </a:p>
          <a:p>
            <a:endParaRPr lang="en-US" b="1" dirty="0"/>
          </a:p>
          <a:p>
            <a:r>
              <a:rPr lang="en-US" b="1" u="sng" dirty="0"/>
              <a:t>Elementary Start-up </a:t>
            </a:r>
            <a:r>
              <a:rPr lang="en-US" dirty="0"/>
              <a:t>We are very excited to have our elementary schools starting soon. It will be great to see kids in the classroom again!  In the next week, we will be finishing the student quarantine area at Columbia and disbursing the thousands of PPE supplies to keep students and staff safe while we repopulate the schools. Initially, it will be challenging teaching our younger students how to wear masks and physically distance from their friends. When we started WCC at Columbia, I was pleasantly surprised how quickly the students adapted to the social distancing and mask wearing. </a:t>
            </a:r>
          </a:p>
          <a:p>
            <a:endParaRPr lang="en-US" b="1" u="sng" dirty="0"/>
          </a:p>
          <a:p>
            <a:r>
              <a:rPr lang="en-US" b="1" u="sng" dirty="0"/>
              <a:t>Attestations</a:t>
            </a:r>
            <a:r>
              <a:rPr lang="en-US" b="1" dirty="0"/>
              <a:t> </a:t>
            </a:r>
            <a:r>
              <a:rPr lang="en-US" dirty="0"/>
              <a:t>The online attestation program Steve </a:t>
            </a:r>
            <a:r>
              <a:rPr lang="en-US" dirty="0" err="1"/>
              <a:t>Rippl</a:t>
            </a:r>
            <a:r>
              <a:rPr lang="en-US" dirty="0"/>
              <a:t> and his team created and implemented for staff is running flawlessly. Both HR and Safety receive the positive results each morning. HR makes contact with the employee and Safety contacts the Department of Health for guidance on trace testing and protocol on positive Covid cases. The next evolution of the program will be to start student attestations. This will be a little more challenging as we will expect many more positive attestations due to the normal cold and flu season. Since most Covid symptoms are also present in just about every cold or flu virus, this will keep the admin and school nurses quite busy every morning.     </a:t>
            </a:r>
          </a:p>
          <a:p>
            <a:endParaRPr lang="en-US" dirty="0"/>
          </a:p>
          <a:p>
            <a:r>
              <a:rPr lang="en-US" b="1" u="sng" dirty="0"/>
              <a:t>Physical Distancing</a:t>
            </a:r>
            <a:r>
              <a:rPr lang="en-US" b="1" dirty="0"/>
              <a:t> </a:t>
            </a:r>
            <a:r>
              <a:rPr lang="en-US" dirty="0"/>
              <a:t> All classrooms in the District were measured, then laid out in </a:t>
            </a:r>
            <a:r>
              <a:rPr lang="en-US" dirty="0" err="1"/>
              <a:t>AutoCad</a:t>
            </a:r>
            <a:r>
              <a:rPr lang="en-US" dirty="0"/>
              <a:t>, to optimize physical distancing in each room. It was necessary to field measure each room so that unique architectural and built in furniture could be accounted for when laying out the rooms. In some cases, inches made the difference in student room capacity numbers. </a:t>
            </a:r>
          </a:p>
          <a:p>
            <a:endParaRPr lang="en-US" dirty="0"/>
          </a:p>
          <a:p>
            <a:endParaRPr lang="en-US" dirty="0"/>
          </a:p>
          <a:p>
            <a:endParaRPr lang="en-US" dirty="0"/>
          </a:p>
          <a:p>
            <a:r>
              <a:rPr lang="en-US" dirty="0"/>
              <a:t> </a:t>
            </a:r>
          </a:p>
          <a:p>
            <a:endParaRPr lang="en-US" dirty="0"/>
          </a:p>
          <a:p>
            <a:endParaRPr lang="en-US" sz="2000" b="1" i="1" u="sng" dirty="0"/>
          </a:p>
          <a:p>
            <a:endParaRPr lang="en-US" sz="2000" b="1" i="1" u="sng" dirty="0"/>
          </a:p>
          <a:p>
            <a:endParaRPr lang="en-US" sz="2000" b="1" i="1" u="sng" dirty="0"/>
          </a:p>
          <a:p>
            <a:endParaRPr lang="en-US" sz="2000" b="1" i="1" u="sng" dirty="0"/>
          </a:p>
        </p:txBody>
      </p:sp>
      <p:sp>
        <p:nvSpPr>
          <p:cNvPr id="3" name="Rectangle 2"/>
          <p:cNvSpPr/>
          <p:nvPr/>
        </p:nvSpPr>
        <p:spPr>
          <a:xfrm>
            <a:off x="205945" y="1120599"/>
            <a:ext cx="9901881" cy="646331"/>
          </a:xfrm>
          <a:prstGeom prst="rect">
            <a:avLst/>
          </a:prstGeom>
        </p:spPr>
        <p:txBody>
          <a:bodyPr wrap="square">
            <a:spAutoFit/>
          </a:bodyPr>
          <a:lstStyle/>
          <a:p>
            <a:endParaRPr lang="en-US" dirty="0"/>
          </a:p>
          <a:p>
            <a:endParaRPr lang="en-US" dirty="0"/>
          </a:p>
        </p:txBody>
      </p:sp>
    </p:spTree>
    <p:extLst>
      <p:ext uri="{BB962C8B-B14F-4D97-AF65-F5344CB8AC3E}">
        <p14:creationId xmlns:p14="http://schemas.microsoft.com/office/powerpoint/2010/main" val="135364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7094" y="917912"/>
            <a:ext cx="11203269" cy="5632311"/>
          </a:xfrm>
          <a:prstGeom prst="rect">
            <a:avLst/>
          </a:prstGeom>
        </p:spPr>
        <p:txBody>
          <a:bodyPr wrap="square">
            <a:spAutoFit/>
          </a:bodyPr>
          <a:lstStyle/>
          <a:p>
            <a:r>
              <a:rPr lang="en-US" sz="2000" b="1" i="1" u="sng" dirty="0"/>
              <a:t>Water Works</a:t>
            </a:r>
            <a:r>
              <a:rPr lang="en-US" sz="2000" dirty="0"/>
              <a:t> We are finishing up with the last bottle fill station at WMS. The District was awarded just under $39k from the OSPI Urgent Repair Grant Program. These dollars were requested to replace the section of piping from Park Street to the buildings on the north side of the Middle School campus. This pipeline appears to be original to the school’s auditorium, gym and CTE buildings. All of the other water lines for the Middle School green and yellow halls were replaced during the 1993 remodel. Our department will also be doing some of the piping work to maximize these grant dollars. The piping work should be finished within the next two weeks.</a:t>
            </a:r>
          </a:p>
          <a:p>
            <a:endParaRPr lang="en-US" sz="2000" b="1" i="1" u="sng" dirty="0"/>
          </a:p>
          <a:p>
            <a:r>
              <a:rPr lang="en-US" sz="2000" b="1" i="1" u="sng" dirty="0"/>
              <a:t>Earthquake Survey</a:t>
            </a:r>
            <a:r>
              <a:rPr lang="en-US" sz="2000" dirty="0"/>
              <a:t> We are still moving forward with the DNR earthquake study. This site work is complete for the Middle, Columbia and Yale schools. The first part of the seismic study was to install sensors over a 150 yard area of field between CES and WMS. By installing these sensors and applying seismic forces to the ground, they are able to evaluate the “liquefaction effect” of the soils under our schools. They are currently examining this data along with the information they obtained during the site visit and drawing review. The next part is to take all of the data and apply it to a model that will help engineers understand how our schools will respond under different earthquake loads. </a:t>
            </a:r>
          </a:p>
          <a:p>
            <a:endParaRPr lang="en-US" sz="2000" dirty="0"/>
          </a:p>
          <a:p>
            <a:endParaRPr lang="en-US" sz="2000" u="sng" dirty="0"/>
          </a:p>
          <a:p>
            <a:endParaRPr lang="en-US" sz="2000" u="sng" dirty="0"/>
          </a:p>
        </p:txBody>
      </p:sp>
      <p:sp>
        <p:nvSpPr>
          <p:cNvPr id="2" name="Rectangle 1"/>
          <p:cNvSpPr/>
          <p:nvPr/>
        </p:nvSpPr>
        <p:spPr>
          <a:xfrm>
            <a:off x="203894" y="262645"/>
            <a:ext cx="2881366" cy="558743"/>
          </a:xfrm>
          <a:prstGeom prst="rect">
            <a:avLst/>
          </a:prstGeom>
        </p:spPr>
        <p:txBody>
          <a:bodyPr wrap="none">
            <a:spAutoFit/>
          </a:bodyPr>
          <a:lstStyle/>
          <a:p>
            <a:pPr>
              <a:lnSpc>
                <a:spcPct val="115000"/>
              </a:lnSpc>
            </a:pPr>
            <a:r>
              <a:rPr lang="en-US" sz="2800" i="1" dirty="0">
                <a:latin typeface="Calibri" panose="020F0502020204030204" pitchFamily="34" charset="0"/>
                <a:ea typeface="Calibri" panose="020F0502020204030204" pitchFamily="34" charset="0"/>
                <a:cs typeface="Times New Roman" panose="02020603050405020304" pitchFamily="18" charset="0"/>
              </a:rPr>
              <a:t>FACILITIES REPORT</a:t>
            </a:r>
          </a:p>
        </p:txBody>
      </p:sp>
    </p:spTree>
    <p:extLst>
      <p:ext uri="{BB962C8B-B14F-4D97-AF65-F5344CB8AC3E}">
        <p14:creationId xmlns:p14="http://schemas.microsoft.com/office/powerpoint/2010/main" val="122427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a:t>FACILITY CHARTS – </a:t>
            </a:r>
            <a:r>
              <a:rPr lang="en-US" sz="2400" i="1" dirty="0"/>
              <a:t>POWER COST AND WORK ORDER STATUS</a:t>
            </a:r>
          </a:p>
        </p:txBody>
      </p:sp>
      <p:pic>
        <p:nvPicPr>
          <p:cNvPr id="7" name="Picture 6">
            <a:extLst>
              <a:ext uri="{FF2B5EF4-FFF2-40B4-BE49-F238E27FC236}">
                <a16:creationId xmlns:a16="http://schemas.microsoft.com/office/drawing/2014/main" id="{CC52A5FC-DDCC-4EB7-8223-8F595D454684}"/>
              </a:ext>
            </a:extLst>
          </p:cNvPr>
          <p:cNvPicPr>
            <a:picLocks noChangeAspect="1"/>
          </p:cNvPicPr>
          <p:nvPr/>
        </p:nvPicPr>
        <p:blipFill>
          <a:blip r:embed="rId2"/>
          <a:stretch>
            <a:fillRect/>
          </a:stretch>
        </p:blipFill>
        <p:spPr>
          <a:xfrm>
            <a:off x="310393" y="1122090"/>
            <a:ext cx="6557463" cy="4762351"/>
          </a:xfrm>
          <a:prstGeom prst="rect">
            <a:avLst/>
          </a:prstGeom>
        </p:spPr>
      </p:pic>
      <p:pic>
        <p:nvPicPr>
          <p:cNvPr id="8" name="Picture 7">
            <a:extLst>
              <a:ext uri="{FF2B5EF4-FFF2-40B4-BE49-F238E27FC236}">
                <a16:creationId xmlns:a16="http://schemas.microsoft.com/office/drawing/2014/main" id="{6BEE30E3-2A95-4933-B253-BBFAEAC1D8EA}"/>
              </a:ext>
            </a:extLst>
          </p:cNvPr>
          <p:cNvPicPr>
            <a:picLocks noChangeAspect="1"/>
          </p:cNvPicPr>
          <p:nvPr/>
        </p:nvPicPr>
        <p:blipFill>
          <a:blip r:embed="rId3"/>
          <a:stretch>
            <a:fillRect/>
          </a:stretch>
        </p:blipFill>
        <p:spPr>
          <a:xfrm>
            <a:off x="7122253" y="1914013"/>
            <a:ext cx="4759354" cy="2758656"/>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207200"/>
            <a:ext cx="10515600" cy="626548"/>
          </a:xfrm>
        </p:spPr>
        <p:txBody>
          <a:bodyPr>
            <a:noAutofit/>
          </a:bodyPr>
          <a:lstStyle/>
          <a:p>
            <a:r>
              <a:rPr lang="en-US" sz="2000" b="1" dirty="0"/>
              <a:t>FACILITY CHARTS WATER USAGE</a:t>
            </a:r>
            <a:br>
              <a:rPr lang="en-US" sz="2000" b="1" dirty="0"/>
            </a:br>
            <a:r>
              <a:rPr lang="en-US" sz="2000" i="1" dirty="0"/>
              <a:t>WHS, NFE, WMS, CES</a:t>
            </a:r>
          </a:p>
        </p:txBody>
      </p:sp>
      <p:sp>
        <p:nvSpPr>
          <p:cNvPr id="3" name="TextBox 2"/>
          <p:cNvSpPr txBox="1"/>
          <p:nvPr/>
        </p:nvSpPr>
        <p:spPr>
          <a:xfrm>
            <a:off x="8210486" y="50778"/>
            <a:ext cx="3509183" cy="954107"/>
          </a:xfrm>
          <a:prstGeom prst="rect">
            <a:avLst/>
          </a:prstGeom>
          <a:noFill/>
          <a:ln>
            <a:solidFill>
              <a:schemeClr val="bg1">
                <a:lumMod val="65000"/>
              </a:schemeClr>
            </a:solidFill>
          </a:ln>
        </p:spPr>
        <p:txBody>
          <a:bodyPr wrap="square" rtlCol="0">
            <a:spAutoFit/>
          </a:bodyPr>
          <a:lstStyle/>
          <a:p>
            <a:pPr algn="ctr"/>
            <a:r>
              <a:rPr lang="en-US" sz="1400" i="1" u="sng" dirty="0"/>
              <a:t>Note</a:t>
            </a:r>
          </a:p>
          <a:p>
            <a:pPr algn="ctr"/>
            <a:r>
              <a:rPr lang="en-US" sz="1400" i="1" dirty="0"/>
              <a:t>Water charts are updated every two</a:t>
            </a:r>
          </a:p>
          <a:p>
            <a:pPr algn="ctr"/>
            <a:r>
              <a:rPr lang="en-US" sz="1400" i="1" dirty="0"/>
              <a:t>months. Next update to these charts in the November 2020 report.</a:t>
            </a:r>
          </a:p>
        </p:txBody>
      </p:sp>
      <p:sp>
        <p:nvSpPr>
          <p:cNvPr id="13" name="TextBox 12"/>
          <p:cNvSpPr txBox="1"/>
          <p:nvPr/>
        </p:nvSpPr>
        <p:spPr>
          <a:xfrm flipH="1">
            <a:off x="4433583" y="3893751"/>
            <a:ext cx="3411645" cy="1815882"/>
          </a:xfrm>
          <a:prstGeom prst="rect">
            <a:avLst/>
          </a:prstGeom>
          <a:noFill/>
        </p:spPr>
        <p:txBody>
          <a:bodyPr wrap="square" rtlCol="0">
            <a:spAutoFit/>
          </a:bodyPr>
          <a:lstStyle/>
          <a:p>
            <a:pPr algn="ctr"/>
            <a:r>
              <a:rPr lang="en-US" sz="1600" i="1" dirty="0"/>
              <a:t>The WMS chart includes the following 7 meters: 755 Park high and low flow, BO and Team High, PIT house, bus barn, athletic field and DO. All of these meters are totaled on the WMS graph, but each data point is recorded separately to aid in identifying leaks. </a:t>
            </a:r>
          </a:p>
        </p:txBody>
      </p:sp>
      <p:pic>
        <p:nvPicPr>
          <p:cNvPr id="4" name="Picture 3">
            <a:extLst>
              <a:ext uri="{FF2B5EF4-FFF2-40B4-BE49-F238E27FC236}">
                <a16:creationId xmlns:a16="http://schemas.microsoft.com/office/drawing/2014/main" id="{BD68AAD0-ADD2-48AE-BCDF-F59A45CB70C4}"/>
              </a:ext>
            </a:extLst>
          </p:cNvPr>
          <p:cNvPicPr>
            <a:picLocks noChangeAspect="1"/>
          </p:cNvPicPr>
          <p:nvPr/>
        </p:nvPicPr>
        <p:blipFill>
          <a:blip r:embed="rId2"/>
          <a:stretch>
            <a:fillRect/>
          </a:stretch>
        </p:blipFill>
        <p:spPr>
          <a:xfrm>
            <a:off x="368245" y="1090411"/>
            <a:ext cx="3791214" cy="2516180"/>
          </a:xfrm>
          <a:prstGeom prst="rect">
            <a:avLst/>
          </a:prstGeom>
        </p:spPr>
      </p:pic>
      <p:pic>
        <p:nvPicPr>
          <p:cNvPr id="5" name="Picture 4">
            <a:extLst>
              <a:ext uri="{FF2B5EF4-FFF2-40B4-BE49-F238E27FC236}">
                <a16:creationId xmlns:a16="http://schemas.microsoft.com/office/drawing/2014/main" id="{6C17C392-7C91-495A-BF28-3E82C4A46380}"/>
              </a:ext>
            </a:extLst>
          </p:cNvPr>
          <p:cNvPicPr>
            <a:picLocks noChangeAspect="1"/>
          </p:cNvPicPr>
          <p:nvPr/>
        </p:nvPicPr>
        <p:blipFill>
          <a:blip r:embed="rId3"/>
          <a:stretch>
            <a:fillRect/>
          </a:stretch>
        </p:blipFill>
        <p:spPr>
          <a:xfrm>
            <a:off x="368246" y="3723363"/>
            <a:ext cx="3791214" cy="2341878"/>
          </a:xfrm>
          <a:prstGeom prst="rect">
            <a:avLst/>
          </a:prstGeom>
        </p:spPr>
      </p:pic>
      <p:pic>
        <p:nvPicPr>
          <p:cNvPr id="6" name="Picture 5">
            <a:extLst>
              <a:ext uri="{FF2B5EF4-FFF2-40B4-BE49-F238E27FC236}">
                <a16:creationId xmlns:a16="http://schemas.microsoft.com/office/drawing/2014/main" id="{FFCF0C7F-2DC2-4D9F-A6FD-D7458C35CED6}"/>
              </a:ext>
            </a:extLst>
          </p:cNvPr>
          <p:cNvPicPr>
            <a:picLocks noChangeAspect="1"/>
          </p:cNvPicPr>
          <p:nvPr/>
        </p:nvPicPr>
        <p:blipFill>
          <a:blip r:embed="rId4"/>
          <a:stretch>
            <a:fillRect/>
          </a:stretch>
        </p:blipFill>
        <p:spPr>
          <a:xfrm>
            <a:off x="4280730" y="1090411"/>
            <a:ext cx="3717353" cy="2519066"/>
          </a:xfrm>
          <a:prstGeom prst="rect">
            <a:avLst/>
          </a:prstGeom>
        </p:spPr>
      </p:pic>
      <p:pic>
        <p:nvPicPr>
          <p:cNvPr id="9" name="Picture 8">
            <a:extLst>
              <a:ext uri="{FF2B5EF4-FFF2-40B4-BE49-F238E27FC236}">
                <a16:creationId xmlns:a16="http://schemas.microsoft.com/office/drawing/2014/main" id="{7012ED92-CCD1-4F07-AB30-5F54E7045B09}"/>
              </a:ext>
            </a:extLst>
          </p:cNvPr>
          <p:cNvPicPr>
            <a:picLocks noChangeAspect="1"/>
          </p:cNvPicPr>
          <p:nvPr/>
        </p:nvPicPr>
        <p:blipFill>
          <a:blip r:embed="rId5"/>
          <a:stretch>
            <a:fillRect/>
          </a:stretch>
        </p:blipFill>
        <p:spPr>
          <a:xfrm>
            <a:off x="8106401" y="1108222"/>
            <a:ext cx="3717354" cy="2504489"/>
          </a:xfrm>
          <a:prstGeom prst="rect">
            <a:avLst/>
          </a:prstGeom>
        </p:spPr>
      </p:pic>
      <p:pic>
        <p:nvPicPr>
          <p:cNvPr id="10" name="Picture 9">
            <a:extLst>
              <a:ext uri="{FF2B5EF4-FFF2-40B4-BE49-F238E27FC236}">
                <a16:creationId xmlns:a16="http://schemas.microsoft.com/office/drawing/2014/main" id="{8A463239-E976-43B4-8964-EA6161B3AFC2}"/>
              </a:ext>
            </a:extLst>
          </p:cNvPr>
          <p:cNvPicPr>
            <a:picLocks noChangeAspect="1"/>
          </p:cNvPicPr>
          <p:nvPr/>
        </p:nvPicPr>
        <p:blipFill>
          <a:blip r:embed="rId6"/>
          <a:stretch>
            <a:fillRect/>
          </a:stretch>
        </p:blipFill>
        <p:spPr>
          <a:xfrm>
            <a:off x="8106401" y="3723362"/>
            <a:ext cx="3717354" cy="2341879"/>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0" y="86132"/>
            <a:ext cx="10515600" cy="576649"/>
          </a:xfrm>
        </p:spPr>
        <p:txBody>
          <a:bodyPr>
            <a:normAutofit/>
          </a:bodyPr>
          <a:lstStyle/>
          <a:p>
            <a:r>
              <a:rPr lang="en-US" sz="2400" dirty="0"/>
              <a:t>Safety Summary   </a:t>
            </a:r>
          </a:p>
        </p:txBody>
      </p:sp>
      <p:sp>
        <p:nvSpPr>
          <p:cNvPr id="4" name="Rectangle 3"/>
          <p:cNvSpPr/>
          <p:nvPr/>
        </p:nvSpPr>
        <p:spPr>
          <a:xfrm>
            <a:off x="628650" y="778112"/>
            <a:ext cx="9525000" cy="3293209"/>
          </a:xfrm>
          <a:prstGeom prst="rect">
            <a:avLst/>
          </a:prstGeom>
        </p:spPr>
        <p:txBody>
          <a:bodyPr wrap="square">
            <a:spAutoFit/>
          </a:bodyPr>
          <a:lstStyle/>
          <a:p>
            <a:r>
              <a:rPr lang="en-US" sz="1600" dirty="0"/>
              <a:t> </a:t>
            </a:r>
            <a:r>
              <a:rPr lang="en-US" sz="1600" u="sng" dirty="0"/>
              <a:t>Staff Accidents/Incidents </a:t>
            </a:r>
          </a:p>
          <a:p>
            <a:r>
              <a:rPr lang="en-US" sz="1600" dirty="0"/>
              <a:t>No staff accidents or incidents recorded.</a:t>
            </a:r>
          </a:p>
          <a:p>
            <a:endParaRPr lang="en-US" sz="1600" dirty="0"/>
          </a:p>
          <a:p>
            <a:r>
              <a:rPr lang="en-US" sz="1600" u="sng" dirty="0"/>
              <a:t>Student Accidents/Injuries  </a:t>
            </a:r>
          </a:p>
          <a:p>
            <a:r>
              <a:rPr lang="en-US" sz="1600" dirty="0"/>
              <a:t>No student accidents or incidents recorded.</a:t>
            </a:r>
          </a:p>
          <a:p>
            <a:endParaRPr lang="en-US" sz="1600" dirty="0"/>
          </a:p>
          <a:p>
            <a:r>
              <a:rPr lang="en-US" sz="1600" u="sng" dirty="0"/>
              <a:t>Covid info </a:t>
            </a:r>
          </a:p>
          <a:p>
            <a:r>
              <a:rPr lang="en-US" sz="1600" dirty="0"/>
              <a:t>We have had a handful of positive Covid cases in the schools. In each case, I partner with the Health Department for guidance on trace testing and quarantining of employees that may or did have close contact as defined by the CDC. HR has been recording the positive attestations and documenting conversations with the employees. We typically receive a handful of positive attestations each day that are related to regular illness, or in rare cases, a positive Covid case.  The good news is, it appears that our internal protocols are working. No employees have been infected from other employees that have tested positive. </a:t>
            </a:r>
          </a:p>
        </p:txBody>
      </p:sp>
    </p:spTree>
    <p:extLst>
      <p:ext uri="{BB962C8B-B14F-4D97-AF65-F5344CB8AC3E}">
        <p14:creationId xmlns:p14="http://schemas.microsoft.com/office/powerpoint/2010/main" val="169506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74409</TotalTime>
  <Words>797</Words>
  <Application>Microsoft Office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Woodland Public Schools</vt:lpstr>
      <vt:lpstr>PowerPoint Presentation</vt:lpstr>
      <vt:lpstr>PowerPoint Presentation</vt:lpstr>
      <vt:lpstr>FACILITY CHARTS – POWER COST AND WORK ORDER STATUS</vt:lpstr>
      <vt:lpstr>FACILITY CHARTS WATER USAGE WHS, NFE, WMS, CES</vt:lpstr>
      <vt:lpstr>Safety Summary   </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574</cp:revision>
  <cp:lastPrinted>2019-10-23T16:17:44Z</cp:lastPrinted>
  <dcterms:created xsi:type="dcterms:W3CDTF">2016-04-19T23:51:26Z</dcterms:created>
  <dcterms:modified xsi:type="dcterms:W3CDTF">2020-10-22T22:01:45Z</dcterms:modified>
</cp:coreProperties>
</file>